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722" r:id="rId4"/>
  </p:sldMasterIdLst>
  <p:notesMasterIdLst>
    <p:notesMasterId r:id="rId6"/>
  </p:notesMasterIdLst>
  <p:sldIdLst>
    <p:sldId id="278" r:id="rId8"/>
    <p:sldId id="295" r:id="rId10"/>
    <p:sldId id="658" r:id="rId12"/>
    <p:sldId id="653" r:id="rId14"/>
    <p:sldId id="654" r:id="rId16"/>
    <p:sldId id="666" r:id="rId18"/>
    <p:sldId id="659" r:id="rId20"/>
    <p:sldId id="660" r:id="rId22"/>
    <p:sldId id="661" r:id="rId24"/>
    <p:sldId id="662" r:id="rId26"/>
    <p:sldId id="663" r:id="rId28"/>
    <p:sldId id="664" r:id="rId30"/>
    <p:sldId id="291" r:id="rId32"/>
    <p:sldId id="665" r:id="rId34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B0F0"/>
    <a:srgbClr val="B40000"/>
    <a:srgbClr val="41719C"/>
    <a:srgbClr val="EAEFF7"/>
    <a:srgbClr val="003366"/>
    <a:srgbClr val="282A36"/>
    <a:srgbClr val="9E0000"/>
    <a:srgbClr val="820000"/>
    <a:srgbClr val="0066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0729" autoAdjust="0"/>
  </p:normalViewPr>
  <p:slideViewPr>
    <p:cSldViewPr snapToGrid="0" snapToObjects="1">
      <p:cViewPr varScale="1">
        <p:scale>
          <a:sx n="121" d="100"/>
          <a:sy n="121" d="100"/>
        </p:scale>
        <p:origin x="72" y="30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" Type="http://schemas.openxmlformats.org/officeDocument/2006/relationships/slideMaster" Target="slideMasters/slideMaster1.xml"></Relationship><Relationship Id="rId5" Type="http://schemas.openxmlformats.org/officeDocument/2006/relationships/theme" Target="theme/theme1.xml"></Relationship><Relationship Id="rId6" Type="http://schemas.openxmlformats.org/officeDocument/2006/relationships/notesMaster" Target="notesMasters/notesMaster1.xml"></Relationship><Relationship Id="rId8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2" Type="http://schemas.openxmlformats.org/officeDocument/2006/relationships/slide" Target="slides/slide3.xml"></Relationship><Relationship Id="rId14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8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5356-37C7-46AD-9024-71795349FA67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AB1F5-461F-48CB-A7CD-13ED52D7A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6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B1F5-461F-48CB-A7CD-13ED52D7AD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92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ChangeAspect="1"/>
          </p:cNvSpPr>
          <p:nvPr>
            <p:ph type="sldImg" idx="2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3" name="슬라이드 노트 개체 틀 4"/>
          <p:cNvSpPr txBox="1">
            <a:spLocks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AB1F5-461F-48CB-A7CD-13ED52D7AD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3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1371600" y="1143000"/>
            <a:ext cx="41154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그림 출처</a:t>
            </a:r>
            <a:r>
              <a:rPr lang="en-US" altLang="ko-KR"/>
              <a:t>: https://kbradar.by/en/products/radioelektronnaya-borba/sredstva-i-kompleksy-radioelektronnoy-borby-s-bpla/322/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0" y="-5193"/>
            <a:ext cx="9144000" cy="836712"/>
          </a:xfrm>
          <a:prstGeom prst="rect">
            <a:avLst/>
          </a:prstGeom>
          <a:gradFill>
            <a:gsLst>
              <a:gs pos="11000">
                <a:srgbClr val="0C3D6D"/>
              </a:gs>
              <a:gs pos="44000">
                <a:srgbClr val="6785A3"/>
              </a:gs>
              <a:gs pos="74000">
                <a:srgbClr val="F7F9FB"/>
              </a:gs>
              <a:gs pos="61000">
                <a:srgbClr val="CCD6E0"/>
              </a:gs>
              <a:gs pos="24000">
                <a:srgbClr val="1A4875"/>
              </a:gs>
              <a:gs pos="89000">
                <a:schemeClr val="bg1"/>
              </a:gs>
              <a:gs pos="0">
                <a:srgbClr val="003366"/>
              </a:gs>
            </a:gsLst>
            <a:lin ang="5400000" scaled="1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0" rIns="91440" bIns="1800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5468"/>
            <a:ext cx="9144000" cy="164592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 bwMode="auto">
          <a:xfrm>
            <a:off x="1318731" y="1770961"/>
            <a:ext cx="7154709" cy="147616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0000" tIns="0" rIns="9144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>
              <a:ln>
                <a:noFill/>
              </a:ln>
              <a:solidFill>
                <a:srgbClr val="1D528D"/>
              </a:solidFill>
              <a:effectLst/>
              <a:latin typeface="Verdana" panose="020B0604030504040204" pitchFamily="34" charset="0"/>
              <a:ea typeface="굴림" pitchFamily="50" charset="-127"/>
              <a:cs typeface="Verdana" panose="020B0604030504040204" pitchFamily="34" charset="0"/>
            </a:endParaRPr>
          </a:p>
        </p:txBody>
      </p:sp>
      <p:sp>
        <p:nvSpPr>
          <p:cNvPr id="9" name="타원 8"/>
          <p:cNvSpPr/>
          <p:nvPr userDrawn="1"/>
        </p:nvSpPr>
        <p:spPr bwMode="auto">
          <a:xfrm>
            <a:off x="673579" y="1661095"/>
            <a:ext cx="1695897" cy="1695897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0" rIns="91440" bIns="1800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림 9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30759" y="2641154"/>
            <a:ext cx="806276" cy="4837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7788" r="8940" b="6544"/>
          <a:stretch/>
        </p:blipFill>
        <p:spPr>
          <a:xfrm>
            <a:off x="1026064" y="1955312"/>
            <a:ext cx="1015667" cy="720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3691" y="1841500"/>
            <a:ext cx="5953549" cy="1331045"/>
          </a:xfr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normAutofit/>
          </a:bodyPr>
          <a:lstStyle>
            <a:lvl1pPr algn="ctr"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554043" y="3414459"/>
            <a:ext cx="5760248" cy="405145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Presented by “Presenter”</a:t>
            </a:r>
            <a:endParaRPr lang="ko-KR" alt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2554043" y="3842464"/>
            <a:ext cx="576024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altLang="ko-KR" sz="160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obile &amp; </a:t>
            </a:r>
            <a:r>
              <a:rPr lang="en-US" altLang="ko-KR" sz="1600">
                <a:solidFill>
                  <a:schemeClr val="accent4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mbedded </a:t>
            </a:r>
            <a:r>
              <a:rPr lang="en-US" altLang="ko-KR" sz="1600">
                <a:solidFill>
                  <a:srgbClr val="00B05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ystem </a:t>
            </a:r>
            <a:r>
              <a:rPr lang="en-US" altLang="ko-KR" sz="160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ab.</a:t>
            </a:r>
          </a:p>
          <a:p>
            <a:pPr algn="ctr" eaLnBrk="1" hangingPunct="1"/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Dept. of Computer Engineering</a:t>
            </a:r>
          </a:p>
          <a:p>
            <a:pPr algn="ctr" eaLnBrk="1" hangingPunct="1"/>
            <a:r>
              <a:rPr lang="en-US" altLang="ko-KR" sz="160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Kyung Hee Univ.</a:t>
            </a:r>
            <a:endParaRPr lang="ko-KR" altLang="en-US" sz="1600">
              <a:solidFill>
                <a:schemeClr val="tx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b="2073"/>
          <a:stretch/>
        </p:blipFill>
        <p:spPr>
          <a:xfrm>
            <a:off x="1934" y="0"/>
            <a:ext cx="9142065" cy="7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" y="92869"/>
            <a:ext cx="9142066" cy="5604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2800" b="1">
                <a:solidFill>
                  <a:schemeClr val="bg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232229" y="839019"/>
            <a:ext cx="8837419" cy="569173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288000" indent="-2880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accent6"/>
              </a:buClr>
              <a:buFont typeface="Wingdings" panose="05000000000000000000" pitchFamily="2" charset="2"/>
              <a:buChar char="v"/>
              <a:defRPr sz="1800" b="1"/>
            </a:lvl1pPr>
            <a:lvl2pPr marL="612000" indent="-180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1600">
                <a:solidFill>
                  <a:srgbClr val="003366"/>
                </a:solidFill>
              </a:defRPr>
            </a:lvl2pPr>
            <a:lvl3pPr marL="900000" indent="-180000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Clr>
                <a:srgbClr val="1D528D"/>
              </a:buClr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152000" indent="-180000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Clr>
                <a:srgbClr val="7030A0"/>
              </a:buClr>
              <a:buFont typeface="Wingdings" panose="05000000000000000000" pitchFamily="2" charset="2"/>
              <a:buChar char="§"/>
              <a:defRPr sz="1200">
                <a:solidFill>
                  <a:srgbClr val="002060"/>
                </a:solidFill>
              </a:defRPr>
            </a:lvl4pPr>
            <a:lvl5pPr marL="1404000" indent="-180000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Clr>
                <a:srgbClr val="1D528D"/>
              </a:buClr>
              <a:buSzPct val="90000"/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0"/>
            <a:r>
              <a:rPr lang="ko-KR" altLang="en-US" dirty="0" err="1"/>
              <a:t>ㅁㄴㅇㄻㄴㅇㄻㄴㅇㄻㄴㅇㄻㄴㅇㄻ</a:t>
            </a:r>
            <a:endParaRPr lang="en-US" altLang="ko-KR" dirty="0"/>
          </a:p>
          <a:p>
            <a:pPr lvl="4"/>
            <a:endParaRPr lang="en-US" altLang="ko-KR" dirty="0"/>
          </a:p>
          <a:p>
            <a:pPr lvl="0"/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8035127" y="6669183"/>
            <a:ext cx="1052705" cy="150445"/>
            <a:chOff x="7930656" y="6675696"/>
            <a:chExt cx="1154050" cy="150445"/>
          </a:xfrm>
        </p:grpSpPr>
        <p:pic>
          <p:nvPicPr>
            <p:cNvPr id="5" name="그림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656" y="6675696"/>
              <a:ext cx="177950" cy="1504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 userDrawn="1"/>
          </p:nvSpPr>
          <p:spPr>
            <a:xfrm>
              <a:off x="8136895" y="6681010"/>
              <a:ext cx="927877" cy="8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algn="l"/>
              <a:r>
                <a:rPr lang="en-US" altLang="ko-KR" sz="550" b="0">
                  <a:solidFill>
                    <a:srgbClr val="9E0000"/>
                  </a:solidFill>
                  <a:latin typeface="Arial Black" panose="020B0A04020102020204" pitchFamily="34" charset="0"/>
                </a:rPr>
                <a:t>Kyung Hee</a:t>
              </a:r>
              <a:r>
                <a:rPr lang="en-US" altLang="ko-KR" sz="550" b="0" baseline="0">
                  <a:solidFill>
                    <a:srgbClr val="9E0000"/>
                  </a:solidFill>
                  <a:latin typeface="Arial Black" panose="020B0A04020102020204" pitchFamily="34" charset="0"/>
                </a:rPr>
                <a:t> University</a:t>
              </a:r>
              <a:endParaRPr lang="ko-KR" altLang="en-US" sz="550" b="0">
                <a:solidFill>
                  <a:srgbClr val="9E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8136895" y="6762205"/>
              <a:ext cx="947811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400">
                  <a:solidFill>
                    <a:srgbClr val="FF0000"/>
                  </a:solidFill>
                  <a:latin typeface="Arial Black" panose="020B0A04020102020204" pitchFamily="34" charset="0"/>
                </a:rPr>
                <a:t>M</a:t>
              </a:r>
              <a:r>
                <a:rPr lang="en-US" altLang="ko-KR" sz="400">
                  <a:solidFill>
                    <a:schemeClr val="tx1"/>
                  </a:solidFill>
                  <a:latin typeface="Arial Black" panose="020B0A04020102020204" pitchFamily="34" charset="0"/>
                </a:rPr>
                <a:t>obile </a:t>
              </a:r>
              <a:r>
                <a:rPr lang="en-US" altLang="ko-KR" sz="400">
                  <a:solidFill>
                    <a:schemeClr val="accent4"/>
                  </a:solidFill>
                  <a:latin typeface="Arial Black" panose="020B0A04020102020204" pitchFamily="34" charset="0"/>
                </a:rPr>
                <a:t>E</a:t>
              </a:r>
              <a:r>
                <a:rPr lang="en-US" altLang="ko-KR" sz="400">
                  <a:solidFill>
                    <a:schemeClr val="tx1"/>
                  </a:solidFill>
                  <a:latin typeface="Arial Black" panose="020B0A04020102020204" pitchFamily="34" charset="0"/>
                </a:rPr>
                <a:t>mbedded</a:t>
              </a:r>
              <a:r>
                <a:rPr lang="en-US" altLang="ko-KR" sz="400" baseline="0">
                  <a:solidFill>
                    <a:schemeClr val="tx1"/>
                  </a:solidFill>
                  <a:latin typeface="Arial Black" panose="020B0A04020102020204" pitchFamily="34" charset="0"/>
                </a:rPr>
                <a:t> </a:t>
              </a:r>
              <a:r>
                <a:rPr lang="en-US" altLang="ko-KR" sz="400" baseline="0">
                  <a:solidFill>
                    <a:srgbClr val="00B050"/>
                  </a:solidFill>
                  <a:latin typeface="Arial Black" panose="020B0A04020102020204" pitchFamily="34" charset="0"/>
                </a:rPr>
                <a:t>S</a:t>
              </a:r>
              <a:r>
                <a:rPr lang="en-US" altLang="ko-KR" sz="400" baseline="0">
                  <a:solidFill>
                    <a:schemeClr val="tx1"/>
                  </a:solidFill>
                  <a:latin typeface="Arial Black" panose="020B0A04020102020204" pitchFamily="34" charset="0"/>
                </a:rPr>
                <a:t>ystem </a:t>
              </a:r>
              <a:r>
                <a:rPr lang="en-US" altLang="ko-KR" sz="400" baseline="0">
                  <a:solidFill>
                    <a:srgbClr val="0070C0"/>
                  </a:solidFill>
                  <a:latin typeface="Arial Black" panose="020B0A04020102020204" pitchFamily="34" charset="0"/>
                </a:rPr>
                <a:t>L</a:t>
              </a:r>
              <a:r>
                <a:rPr lang="en-US" altLang="ko-KR" sz="400" baseline="0">
                  <a:solidFill>
                    <a:schemeClr val="tx1"/>
                  </a:solidFill>
                  <a:latin typeface="Arial Black" panose="020B0A04020102020204" pitchFamily="34" charset="0"/>
                </a:rPr>
                <a:t>ab.</a:t>
              </a:r>
              <a:endParaRPr lang="ko-KR" altLang="en-US" sz="40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40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6623623"/>
            <a:ext cx="9144000" cy="234377"/>
          </a:xfrm>
          <a:prstGeom prst="rect">
            <a:avLst/>
          </a:prstGeom>
          <a:solidFill>
            <a:srgbClr val="CCCCCC"/>
          </a:solidFill>
          <a:ln>
            <a:noFill/>
          </a:ln>
          <a:extLst/>
        </p:spPr>
        <p:txBody>
          <a:bodyPr wrap="none" lIns="90000" tIns="46800" rIns="90000" bIns="46800" anchor="ctr"/>
          <a:lstStyle/>
          <a:p>
            <a:pPr algn="l" eaLnBrk="1" hangingPunct="1"/>
            <a:endParaRPr lang="ko-KR" altLang="en-US" sz="1800">
              <a:latin typeface="굴림" charset="-127"/>
              <a:ea typeface="굴림" charset="-127"/>
            </a:endParaRP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4284663" y="6629400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eaLnBrk="1" hangingPunct="1"/>
            <a:r>
              <a:rPr lang="en-US" altLang="ko-KR" sz="1400">
                <a:latin typeface="Arial" charset="0"/>
                <a:ea typeface="돋움체" pitchFamily="49" charset="-127"/>
              </a:rPr>
              <a:t>- </a:t>
            </a:r>
            <a:fld id="{285DF97A-A2DA-4EE3-8118-857BAB2FEEF9}" type="slidenum">
              <a:rPr lang="en-US" altLang="ko-KR" sz="1400" smtClean="0">
                <a:latin typeface="Arial" charset="0"/>
                <a:ea typeface="돋움체" pitchFamily="49" charset="-127"/>
              </a:rPr>
              <a:pPr eaLnBrk="1" hangingPunct="1"/>
              <a:t>‹#›</a:t>
            </a:fld>
            <a:r>
              <a:rPr lang="en-US" altLang="ko-KR" sz="1400">
                <a:latin typeface="Arial" charset="0"/>
                <a:ea typeface="돋움체" pitchFamily="49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3599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2844827.png"></Relationship><Relationship Id="rId3" Type="http://schemas.openxmlformats.org/officeDocument/2006/relationships/image" Target="../media/fImage1366712855436.png"></Relationship><Relationship Id="rId4" Type="http://schemas.openxmlformats.org/officeDocument/2006/relationships/image" Target="../media/fImage1721853222391.png"></Relationship><Relationship Id="rId5" Type="http://schemas.openxmlformats.org/officeDocument/2006/relationships/image" Target="../media/fImage793253234604.png"></Relationship><Relationship Id="rId6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2913902.png"></Relationship><Relationship Id="rId3" Type="http://schemas.openxmlformats.org/officeDocument/2006/relationships/image" Target="../media/fImage136671292153.png"></Relationship><Relationship Id="rId4" Type="http://schemas.openxmlformats.org/officeDocument/2006/relationships/image" Target="../media/fImage135272324292.png"></Relationship><Relationship Id="rId5" Type="http://schemas.openxmlformats.org/officeDocument/2006/relationships/image" Target="../media/fImage1465853252382.png"></Relationship><Relationship Id="rId6" Type="http://schemas.openxmlformats.org/officeDocument/2006/relationships/image" Target="../media/fImage1479753267421.png"></Relationship><Relationship Id="rId7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3148716.png"></Relationship><Relationship Id="rId3" Type="http://schemas.openxmlformats.org/officeDocument/2006/relationships/image" Target="../media/fImage1366713159718.png"></Relationship><Relationship Id="rId4" Type="http://schemas.openxmlformats.org/officeDocument/2006/relationships/image" Target="../media/fImage81093279895.png"></Relationship><Relationship Id="rId5" Type="http://schemas.openxmlformats.org/officeDocument/2006/relationships/image" Target="../media/fImage8607353285447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fImage301483291726.png"></Relationship><Relationship Id="rId4" Type="http://schemas.openxmlformats.org/officeDocument/2006/relationships/image" Target="../media/fImage203333304771.png"></Relationship><Relationship Id="rId5" Type="http://schemas.openxmlformats.org/officeDocument/2006/relationships/image" Target="../media/fImage293503311538.png"></Relationship><Relationship Id="rId6" Type="http://schemas.openxmlformats.org/officeDocument/2006/relationships/image" Target="../media/fImage81093321869.png"></Relationship><Relationship Id="rId7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14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8344825841.png"></Relationship><Relationship Id="rId3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95082028467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74862186334.png"></Relationship><Relationship Id="rId3" Type="http://schemas.openxmlformats.org/officeDocument/2006/relationships/image" Target="../media/fImage344522216500.png"></Relationship><Relationship Id="rId4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3459169.png"></Relationship><Relationship Id="rId3" Type="http://schemas.openxmlformats.org/officeDocument/2006/relationships/image" Target="../media/fImage1366713465724.png"></Relationship><Relationship Id="rId4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2611478.png"></Relationship><Relationship Id="rId3" Type="http://schemas.openxmlformats.org/officeDocument/2006/relationships/image" Target="../media/fImage1366712629358.png"></Relationship><Relationship Id="rId4" Type="http://schemas.openxmlformats.org/officeDocument/2006/relationships/image" Target="../media/fImage144832976962.png"></Relationship><Relationship Id="rId5" Type="http://schemas.openxmlformats.org/officeDocument/2006/relationships/image" Target="../media/fImage11352984464.png"></Relationship><Relationship Id="rId6" Type="http://schemas.openxmlformats.org/officeDocument/2006/relationships/image" Target="../media/fImage94903005705.png"></Relationship><Relationship Id="rId7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66712708145.png"></Relationship><Relationship Id="rId3" Type="http://schemas.openxmlformats.org/officeDocument/2006/relationships/image" Target="../media/fImage1366712713281.png"></Relationship><Relationship Id="rId4" Type="http://schemas.openxmlformats.org/officeDocument/2006/relationships/image" Target="../media/fImage25973016827.png"></Relationship><Relationship Id="rId5" Type="http://schemas.openxmlformats.org/officeDocument/2006/relationships/image" Target="../media/fImage526973199961.png"></Relationship><Relationship Id="rId6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18303491.png"></Relationship><Relationship Id="rId3" Type="http://schemas.openxmlformats.org/officeDocument/2006/relationships/image" Target="../media/fImage85143042995.png"></Relationship><Relationship Id="rId4" Type="http://schemas.openxmlformats.org/officeDocument/2006/relationships/image" Target="../media/fImage1374323211942.png"></Relationship><Relationship Id="rId5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 noGrp="1"/>
          </p:cNvSpPr>
          <p:nvPr>
            <p:ph type="ctrTitle"/>
          </p:nvPr>
        </p:nvSpPr>
        <p:spPr>
          <a:xfrm rot="0">
            <a:off x="2720340" y="1784350"/>
            <a:ext cx="5192395" cy="1174115"/>
          </a:xfrm>
          <a:prstGeom prst="rect"/>
          <a:effectLst>
            <a:outerShdw sx="100000" sy="100000" blurRad="12700" dist="127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71755" tIns="0" rIns="71755" bIns="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NXP 호버게임스 </a:t>
            </a:r>
            <a: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드</a:t>
            </a:r>
            <a:r>
              <a:rPr lang="ko-KR"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론</a:t>
            </a:r>
            <a: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의 </a:t>
            </a:r>
            <a:r>
              <a:rPr lang="ko-KR"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lang="ko-KR"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ko-KR"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Secure Boot 개발</a:t>
            </a:r>
            <a:endParaRPr lang="ko-KR" altLang="en-US" sz="2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11"/>
          </p:nvPr>
        </p:nvSpPr>
        <p:spPr>
          <a:xfrm rot="0">
            <a:off x="2553970" y="3414395"/>
            <a:ext cx="5760720" cy="405765"/>
          </a:xfrm>
          <a:prstGeom prst="rect"/>
          <a:effectLst>
            <a:outerShdw sx="100000" sy="100000" blurRad="12700" dist="127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Presented by </a:t>
            </a:r>
            <a:r>
              <a:rPr lang="ko-KR" altLang="ko-KR" i="1"/>
              <a:t>박현우</a:t>
            </a:r>
            <a:endParaRPr lang="ko-KR" altLang="en-US" i="1"/>
          </a:p>
        </p:txBody>
      </p:sp>
      <p:sp>
        <p:nvSpPr>
          <p:cNvPr id="6" name="도형 54"/>
          <p:cNvSpPr>
            <a:spLocks/>
          </p:cNvSpPr>
          <p:nvPr/>
        </p:nvSpPr>
        <p:spPr>
          <a:xfrm rot="0">
            <a:off x="3490595" y="3804920"/>
            <a:ext cx="4005580" cy="9232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디지털 전자서명 검증 (Bootloader)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ECDSA 전자서명 검증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 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solidFill>
                <a:srgbClr val="FC4700"/>
              </a:solidFill>
              <a:latin typeface="Arial" charset="0"/>
              <a:ea typeface="Arial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검증 결과 저장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284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285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43" descr="C:/Users/hyeonwoo/AppData/Roaming/PolarisOffice/ETemp/3344_18454384/fImage172185322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9305" y="1525905"/>
            <a:ext cx="6316980" cy="2298700"/>
          </a:xfrm>
          <a:prstGeom prst="rect"/>
          <a:noFill/>
        </p:spPr>
      </p:pic>
      <p:pic>
        <p:nvPicPr>
          <p:cNvPr id="7" name="그림 44" descr="C:/Users/hyeonwoo/AppData/Roaming/PolarisOffice/ETemp/3344_18454384/fImage79325323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8670" y="4331335"/>
            <a:ext cx="6459855" cy="1547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Bootloader 생성/퓨징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GCC를 통한 Bootloader bin 생성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기존 bootloader 생성 폴더에 makefile 및  추가된 ECDSA 헤더 파일 종속성 룰 작성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 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Bootloader bin 생성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291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292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45" descr="C:/Users/hyeonwoo/AppData/Roaming/PolarisOffice/ETemp/3344_18454384/fImage135272324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2525" y="1774190"/>
            <a:ext cx="7427595" cy="1536700"/>
          </a:xfrm>
          <a:prstGeom prst="rect"/>
          <a:noFill/>
        </p:spPr>
      </p:pic>
      <p:pic>
        <p:nvPicPr>
          <p:cNvPr id="7" name="그림 46" descr="C:/Users/hyeonwoo/AppData/Roaming/PolarisOffice/ETemp/3344_18454384/fImage14658532523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2050" y="3683000"/>
            <a:ext cx="6934835" cy="1242695"/>
          </a:xfrm>
          <a:prstGeom prst="rect"/>
          <a:noFill/>
        </p:spPr>
      </p:pic>
      <p:pic>
        <p:nvPicPr>
          <p:cNvPr id="8" name="그림 47" descr="C:/Users/hyeonwoo/AppData/Roaming/PolarisOffice/ETemp/3344_18454384/fImage1479753267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115" y="4925060"/>
            <a:ext cx="5556885" cy="1496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Bootloader 생성/퓨징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Bootloader 퓨징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314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315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48" descr="C:/Users/hyeonwoo/AppData/Roaming/PolarisOffice/ETemp/3344_18454384/fImage810932798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1710" y="1878330"/>
            <a:ext cx="5429250" cy="1052195"/>
          </a:xfrm>
          <a:prstGeom prst="rect"/>
          <a:noFill/>
        </p:spPr>
      </p:pic>
      <p:pic>
        <p:nvPicPr>
          <p:cNvPr id="7" name="그림 49" descr="C:/Users/hyeonwoo/AppData/Roaming/PolarisOffice/ETemp/3344_18454384/fImage86073532854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650" y="1532890"/>
            <a:ext cx="2687955" cy="2101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4150" y="841375"/>
            <a:ext cx="8837930" cy="5692140"/>
          </a:xfrm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>
                <a:latin typeface="맑은 고딕" charset="0"/>
                <a:cs typeface="Verdana" charset="0"/>
              </a:rPr>
              <a:t>검증 결과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>
                <a:latin typeface="맑은 고딕" charset="0"/>
                <a:cs typeface="Verdana" charset="0"/>
              </a:rPr>
              <a:t>PX4 펌웨어가 비정상적으로 부팅되는 경우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PX4 펌웨어가 정상적으로 부팅되는 경우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" y="92710"/>
            <a:ext cx="9142730" cy="56134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>
                <a:latin typeface="Verdana" charset="0"/>
                <a:ea typeface="Verdana" charset="0"/>
                <a:cs typeface="Verdana" charset="0"/>
              </a:rPr>
              <a:t>연구 결과</a:t>
            </a:r>
            <a:endParaRPr lang="ko-KR" altLang="en-US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그림 50" descr="C:/Users/hyeonwoo/AppData/Roaming/PolarisOffice/ETemp/3344_18454384/fImage30148329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34100" y="3766820"/>
            <a:ext cx="2579370" cy="2559050"/>
          </a:xfrm>
          <a:prstGeom prst="rect"/>
          <a:noFill/>
        </p:spPr>
      </p:pic>
      <p:pic>
        <p:nvPicPr>
          <p:cNvPr id="5" name="그림 51" descr="C:/Users/hyeonwoo/AppData/Roaming/PolarisOffice/ETemp/3344_18454384/fImage2033333047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810" y="4030980"/>
            <a:ext cx="5376545" cy="1400810"/>
          </a:xfrm>
          <a:prstGeom prst="rect"/>
          <a:noFill/>
        </p:spPr>
      </p:pic>
      <p:pic>
        <p:nvPicPr>
          <p:cNvPr id="6" name="그림 52" descr="C:/Users/hyeonwoo/AppData/Roaming/PolarisOffice/ETemp/3344_18454384/fImage2935033115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7270" y="1141730"/>
            <a:ext cx="2597785" cy="2540000"/>
          </a:xfrm>
          <a:prstGeom prst="rect"/>
          <a:noFill/>
        </p:spPr>
      </p:pic>
      <p:pic>
        <p:nvPicPr>
          <p:cNvPr id="7" name="그림 53" descr="C:/Users/hyeonwoo/AppData/Roaming/PolarisOffice/ETemp/3344_18454384/fImage810933218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3245" y="1821180"/>
            <a:ext cx="5429250" cy="10521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24622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92500" lnSpcReduction="1000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기대효과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PX4 펌웨어에 대한 무결성 검증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- PX4 이미지 값의 변동시 검증 가능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- 표준 펌웨어의 인위적인 조작 검출 가능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- 표준 펌웨어의 악성 프로그램 포함시 검출 가능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비인가 펌웨어에 대한 제어 동작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- 부팅 단계에서 비인가 펌웨어에 대한 검증 가능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- 부팅 경고, 출력, 정지, 복구등에 대한 제어 가능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Verdana" charset="0"/>
                <a:cs typeface="Verdana" charset="0"/>
              </a:rPr>
              <a:t>연구 결과</a:t>
            </a:r>
            <a:endParaRPr lang="ko-KR" altLang="en-US" sz="2800" b="1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4150" y="841375"/>
            <a:ext cx="8837930" cy="5692140"/>
          </a:xfrm>
        </p:spPr>
        <p:txBody>
          <a:bodyPr wrap="square" lIns="36195" tIns="36195" rIns="36195" bIns="36195" numCol="1" vert="horz" anchor="t">
            <a:normAutofit fontScale="92500" lnSpcReduction="10000"/>
          </a:bodyPr>
          <a:lstStyle/>
          <a:p>
            <a:pPr marL="288290" indent="-288290" latinLnBrk="0">
              <a:buFontTx/>
              <a:buNone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◈ </a:t>
            </a:r>
            <a:r>
              <a:rPr lang="ko-KR" altLang="ko-KR">
                <a:latin typeface="맑은 고딕" charset="0"/>
                <a:cs typeface="Verdana" charset="0"/>
              </a:rPr>
              <a:t>연구 배경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드론의 보안 현황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PX4, NXP Hovergames 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§"/>
            </a:pPr>
            <a:r>
              <a:rPr lang="ko-KR" altLang="ko-KR">
                <a:latin typeface="맑은 고딕" charset="0"/>
                <a:cs typeface="Verdana" charset="0"/>
              </a:rPr>
              <a:t>Secure Boot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§"/>
            </a:pPr>
            <a:r>
              <a:rPr lang="ko-KR" altLang="ko-KR">
                <a:latin typeface="맑은 고딕" charset="0"/>
                <a:cs typeface="Verdana" charset="0"/>
              </a:rPr>
              <a:t>ECDSA </a:t>
            </a:r>
            <a:endParaRPr lang="ko-KR" altLang="en-US">
              <a:latin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◈ </a:t>
            </a: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연구 내용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디지털 전자서명 생성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디지털 전자서명 검증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Bootloader 생성/퓨징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◈ </a:t>
            </a: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연구 결과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검증 결과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기대 효과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/>
              <a:buChar char="§"/>
            </a:pP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rtl="0" algn="l" defTabSz="914400" eaLnBrk="1" latinLnBrk="0" hangingPunct="1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§"/>
            </a:pPr>
            <a:endParaRPr lang="ko-KR" altLang="en-US">
              <a:latin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endParaRPr lang="ko-KR" altLang="en-US">
              <a:latin typeface="맑은 고딕" charset="0"/>
              <a:cs typeface="Verdana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5" y="92710"/>
            <a:ext cx="9142730" cy="561340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Contents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33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드론의 보안성 현황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보안성 강화 요구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드론시장의 규모는 2022년 114억 달러 규모로 예상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커널 변조 및 비인가 펌웨어의 탑재로 인한 이슈 사례들 다수 보고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시스템 내부 프로세스간 기밀성의 부재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보안절차가 제외/생략된 하드웨어적 설계가 원인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배경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그림 29" descr="C:/Users/hyeonwoo/AppData/Roaming/PolarisOffice/ETemp/3344_18454384/fImage88344825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2910" y="2967990"/>
            <a:ext cx="5013325" cy="2751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2000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PX4, NXP Hovergames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latin typeface="Arial" charset="0"/>
                <a:ea typeface="Arial" charset="0"/>
                <a:cs typeface="Verdana" charset="0"/>
              </a:rPr>
              <a:t>●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PX4</a:t>
            </a:r>
            <a:endParaRPr lang="ko-KR" altLang="en-US" sz="1400">
              <a:latin typeface="맑은 고딕" charset="0"/>
              <a:ea typeface="맑은 고딕" charset="0"/>
              <a:cs typeface="Verdana" charset="0"/>
            </a:endParaRPr>
          </a:p>
          <a:p>
            <a:pPr marL="899795" indent="-179705" latinLnBrk="0" lvl="2">
              <a:buSzPct val="80000"/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오픈소스 기반의 드론 SDK</a:t>
            </a:r>
            <a:endParaRPr lang="ko-KR" altLang="en-US" sz="1400">
              <a:latin typeface="맑은 고딕" charset="0"/>
              <a:ea typeface="맑은 고딕" charset="0"/>
              <a:cs typeface="Verdana" charset="0"/>
            </a:endParaRPr>
          </a:p>
          <a:p>
            <a:pPr marL="899795" indent="-179705" latinLnBrk="0" lvl="2">
              <a:buSzPct val="80000"/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드론의 하드웨어 및 소프트웨어의 표준 제공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899795" indent="-179705" latinLnBrk="0" lvl="2">
              <a:buSzPct val="80000"/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PX4 펌웨어 및 부트로더 빌드에 별도의 작업 불필요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899795" indent="-179705" latinLnBrk="0" lvl="2">
              <a:buSzPct val="80000"/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QGroundControl에 의해 구축 가능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899795" indent="-179705" latinLnBrk="0" lvl="2">
              <a:buSzPct val="80000"/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Project To-Do List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Document the capabilities of the bootloader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Security classification for PX4 ecosystem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Uploader script check if the bootloader is capable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Prevent log tampering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Encrypted logs to prevent unauthorized access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Bootloader API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Preventing unauthorized user modification of UAV settings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Interface for PX4 firmware for encryption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Protection of firmware IP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100" b="0">
                <a:latin typeface="+mn-ea"/>
                <a:ea typeface="+mn-ea"/>
                <a:cs typeface="+mn-cs"/>
              </a:rPr>
              <a:t>Security Architecture</a:t>
            </a: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288290" indent="-288290" rtl="0" algn="l" defTabSz="91440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</a:pPr>
            <a:endParaRPr lang="ko-KR" altLang="en-US" sz="1100" b="0">
              <a:latin typeface="+mn-ea"/>
              <a:ea typeface="+mn-ea"/>
              <a:cs typeface="+mn-cs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배경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7" name="그림 2" descr="C:/Users/hyeonwoo/AppData/Roaming/PolarisOffice/ETemp/3344_18454384/fImage14950820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2280" y="1353820"/>
            <a:ext cx="2867025" cy="3888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PX4, NXP Hovergames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 typeface="Wingdings"/>
              <a:buChar char="v"/>
            </a:pP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NXP Hovergames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NXP 반도체에서 개시한 인터렉티브 방식의 코딩 대회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시스템 제어, 네트워킹, 보안 영역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PX4를 대상으로한 FMU(비행관리장치) 지원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NXP-RDDRONE-FMUK66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SE(Secure Element)인 Edgelock-SE050 포함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FMU의 부팅 과정에서 시스템 무결성 검증 미구현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비인가 펌웨어 빌드 및 프로세스 엑세스 여지 존재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보다 높은 시스템 보안성이 요구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배경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그림 5" descr="C:/Users/hyeonwoo/AppData/Roaming/PolarisOffice/ETemp/3344_18454384/fImage347486218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5220" y="3954780"/>
            <a:ext cx="3208020" cy="1902460"/>
          </a:xfrm>
          <a:prstGeom prst="rect"/>
          <a:noFill/>
        </p:spPr>
      </p:pic>
      <p:pic>
        <p:nvPicPr>
          <p:cNvPr id="5" name="그림 7" descr="C:/Users/hyeonwoo/AppData/Roaming/PolarisOffice/ETemp/3344_18454384/fImage3445222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3175" y="4027805"/>
            <a:ext cx="2649855" cy="16160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20000"/>
          </a:bodyPr>
          <a:lstStyle/>
          <a:p>
            <a:pPr marL="288290" indent="-288290" latinLnBrk="0">
              <a:buFontTx/>
              <a:buNone/>
            </a:pPr>
            <a:r>
              <a:rPr lang="ko-KR" altLang="ko-KR" sz="1800" b="1">
                <a:solidFill>
                  <a:schemeClr val="accent6"/>
                </a:solidFill>
                <a:latin typeface="맑은 고딕" charset="0"/>
                <a:ea typeface="맑은 고딕" charset="0"/>
                <a:cs typeface="Verdana" charset="0"/>
              </a:rPr>
              <a:t>◈</a:t>
            </a: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 </a:t>
            </a: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Secure Boot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en-US" sz="1200">
                <a:latin typeface="맑은 고딕" charset="0"/>
                <a:ea typeface="맑은 고딕" charset="0"/>
                <a:cs typeface="Verdana" charset="0"/>
              </a:rPr>
              <a:t>사용자와 제조사간의 인가된 펌웨어/프로세서에 대한 신뢰성 제공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SE를 통한 SHA-1/224/256/512 해시 함수, RSA/ECDSA 암호화 알고리즘 운용 가능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무결성 검증 실패시 부팅 중지/복구/경고/출력/잠금 기능을 수행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288290" indent="-288290" latinLnBrk="0">
              <a:buFontTx/>
              <a:buNone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◈</a:t>
            </a:r>
            <a:r>
              <a:rPr lang="ko-KR" altLang="ko-KR" sz="1800" b="1">
                <a:latin typeface="Arial" charset="0"/>
                <a:ea typeface="Arial" charset="0"/>
                <a:cs typeface="Verdana" charset="0"/>
              </a:rPr>
              <a:t> </a:t>
            </a: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ECDSA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타원곡선 디지털 서명 알고리즘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KISA - ECDSA (EC - KCDSA)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rtl="0" algn="l" defTabSz="914400" eaLnBrk="1" latinLnBrk="0" hangingPunct="1" lvl="4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1~16224 byte에 대한 메세지 입력 가능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rtl="0" algn="l" defTabSz="914400" eaLnBrk="1" latinLnBrk="0" hangingPunct="1" lvl="4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SHA-224/256을 통한 해시값 생성 가능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rtl="0" algn="l" defTabSz="914400" eaLnBrk="1" latinLnBrk="0" hangingPunct="1" lvl="4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Private key, Public key는 객체 형태로 생성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rtl="0" algn="l" defTabSz="914400" eaLnBrk="1" latinLnBrk="0" hangingPunct="1" lvl="4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SzPct val="90000"/>
              <a:buFont typeface="Arial"/>
              <a:buChar char="•"/>
            </a:pPr>
            <a:r>
              <a:rPr lang="ko-KR" altLang="ko-KR" sz="1050">
                <a:latin typeface="맑은 고딕" charset="0"/>
                <a:ea typeface="맑은 고딕" charset="0"/>
                <a:cs typeface="Verdana" charset="0"/>
              </a:rPr>
              <a:t>56 byte의  전자서명값 생성(R, S)</a:t>
            </a: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Public key, 전자서명, 메세지를 통한 복호화/검증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배경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34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34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sp>
        <p:nvSpPr>
          <p:cNvPr id="6" name="도형 57"/>
          <p:cNvSpPr>
            <a:spLocks/>
          </p:cNvSpPr>
          <p:nvPr/>
        </p:nvSpPr>
        <p:spPr>
          <a:xfrm rot="0">
            <a:off x="632460" y="4283075"/>
            <a:ext cx="3533775" cy="1617980"/>
          </a:xfrm>
          <a:prstGeom prst="round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59"/>
          <p:cNvSpPr txBox="1">
            <a:spLocks/>
          </p:cNvSpPr>
          <p:nvPr/>
        </p:nvSpPr>
        <p:spPr>
          <a:xfrm rot="0">
            <a:off x="1933575" y="5900420"/>
            <a:ext cx="84074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Local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도형 61"/>
          <p:cNvSpPr>
            <a:spLocks/>
          </p:cNvSpPr>
          <p:nvPr/>
        </p:nvSpPr>
        <p:spPr>
          <a:xfrm rot="0">
            <a:off x="4788535" y="4282440"/>
            <a:ext cx="3533775" cy="1617980"/>
          </a:xfrm>
          <a:prstGeom prst="round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1403985" indent="-179705" latinLnBrk="0" lvl="4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62"/>
          <p:cNvSpPr txBox="1">
            <a:spLocks/>
          </p:cNvSpPr>
          <p:nvPr/>
        </p:nvSpPr>
        <p:spPr>
          <a:xfrm rot="0">
            <a:off x="6035675" y="5899785"/>
            <a:ext cx="107632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Bootlodaer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도형 65"/>
          <p:cNvSpPr>
            <a:spLocks/>
          </p:cNvSpPr>
          <p:nvPr/>
        </p:nvSpPr>
        <p:spPr>
          <a:xfrm rot="0">
            <a:off x="1860550" y="4373245"/>
            <a:ext cx="58864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Public key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68"/>
          <p:cNvSpPr>
            <a:spLocks/>
          </p:cNvSpPr>
          <p:nvPr/>
        </p:nvSpPr>
        <p:spPr>
          <a:xfrm rot="0">
            <a:off x="731520" y="4843145"/>
            <a:ext cx="687705" cy="335280"/>
          </a:xfrm>
          <a:prstGeom prst="round2Diag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Key generate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70"/>
          <p:cNvSpPr>
            <a:spLocks/>
          </p:cNvSpPr>
          <p:nvPr/>
        </p:nvSpPr>
        <p:spPr>
          <a:xfrm rot="0">
            <a:off x="1859915" y="4841875"/>
            <a:ext cx="589280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Private key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71"/>
          <p:cNvSpPr>
            <a:spLocks/>
          </p:cNvSpPr>
          <p:nvPr/>
        </p:nvSpPr>
        <p:spPr>
          <a:xfrm rot="0">
            <a:off x="739140" y="5374640"/>
            <a:ext cx="68008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Message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75"/>
          <p:cNvCxnSpPr>
            <a:stCxn id="11" idx="0"/>
            <a:endCxn id="10" idx="1"/>
          </p:cNvCxnSpPr>
          <p:nvPr/>
        </p:nvCxnSpPr>
        <p:spPr>
          <a:xfrm rot="0" flipV="1">
            <a:off x="1418590" y="4554220"/>
            <a:ext cx="442595" cy="4572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76"/>
          <p:cNvCxnSpPr>
            <a:stCxn id="11" idx="0"/>
            <a:endCxn id="12" idx="1"/>
          </p:cNvCxnSpPr>
          <p:nvPr/>
        </p:nvCxnSpPr>
        <p:spPr>
          <a:xfrm rot="0">
            <a:off x="1418590" y="5010785"/>
            <a:ext cx="441960" cy="1270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79"/>
          <p:cNvSpPr>
            <a:spLocks/>
          </p:cNvSpPr>
          <p:nvPr/>
        </p:nvSpPr>
        <p:spPr>
          <a:xfrm rot="0">
            <a:off x="2871470" y="4843145"/>
            <a:ext cx="77914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Digital Sig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80"/>
          <p:cNvSpPr>
            <a:spLocks/>
          </p:cNvSpPr>
          <p:nvPr/>
        </p:nvSpPr>
        <p:spPr>
          <a:xfrm rot="0">
            <a:off x="1859280" y="5364480"/>
            <a:ext cx="68008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 Hash 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Value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81"/>
          <p:cNvCxnSpPr>
            <a:stCxn id="13" idx="3"/>
            <a:endCxn id="17" idx="1"/>
          </p:cNvCxnSpPr>
          <p:nvPr/>
        </p:nvCxnSpPr>
        <p:spPr>
          <a:xfrm rot="0" flipV="1">
            <a:off x="1418590" y="5545455"/>
            <a:ext cx="441325" cy="1079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83"/>
          <p:cNvCxnSpPr>
            <a:stCxn id="12" idx="3"/>
            <a:endCxn id="16" idx="1"/>
          </p:cNvCxnSpPr>
          <p:nvPr/>
        </p:nvCxnSpPr>
        <p:spPr>
          <a:xfrm rot="0">
            <a:off x="2448560" y="5022850"/>
            <a:ext cx="423545" cy="190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도형 84"/>
          <p:cNvCxnSpPr>
            <a:stCxn id="17" idx="3"/>
          </p:cNvCxnSpPr>
          <p:nvPr/>
        </p:nvCxnSpPr>
        <p:spPr>
          <a:xfrm rot="0" flipV="1">
            <a:off x="2538730" y="5096510"/>
            <a:ext cx="290195" cy="44958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형 85"/>
          <p:cNvSpPr>
            <a:spLocks/>
          </p:cNvSpPr>
          <p:nvPr/>
        </p:nvSpPr>
        <p:spPr>
          <a:xfrm rot="0">
            <a:off x="5030470" y="4842510"/>
            <a:ext cx="77914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Digital Sig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87"/>
          <p:cNvSpPr>
            <a:spLocks/>
          </p:cNvSpPr>
          <p:nvPr/>
        </p:nvSpPr>
        <p:spPr>
          <a:xfrm rot="0">
            <a:off x="5029835" y="5320665"/>
            <a:ext cx="779145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Message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95"/>
          <p:cNvSpPr>
            <a:spLocks/>
          </p:cNvSpPr>
          <p:nvPr/>
        </p:nvSpPr>
        <p:spPr>
          <a:xfrm rot="0">
            <a:off x="5033645" y="4373245"/>
            <a:ext cx="795020" cy="32639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Public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key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99"/>
          <p:cNvSpPr>
            <a:spLocks/>
          </p:cNvSpPr>
          <p:nvPr/>
        </p:nvSpPr>
        <p:spPr>
          <a:xfrm rot="0">
            <a:off x="6114415" y="4841875"/>
            <a:ext cx="871220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Decryption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value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01"/>
          <p:cNvSpPr>
            <a:spLocks/>
          </p:cNvSpPr>
          <p:nvPr/>
        </p:nvSpPr>
        <p:spPr>
          <a:xfrm rot="0">
            <a:off x="6113780" y="5320030"/>
            <a:ext cx="871220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Hash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value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02"/>
          <p:cNvSpPr>
            <a:spLocks/>
          </p:cNvSpPr>
          <p:nvPr/>
        </p:nvSpPr>
        <p:spPr>
          <a:xfrm rot="0">
            <a:off x="7234555" y="4841240"/>
            <a:ext cx="871220" cy="361950"/>
          </a:xfrm>
          <a:prstGeom prst="round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Verify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8290" indent="-288290" algn="ctr" latinLnBrk="0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Result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103"/>
          <p:cNvCxnSpPr>
            <a:stCxn id="23" idx="3"/>
          </p:cNvCxnSpPr>
          <p:nvPr/>
        </p:nvCxnSpPr>
        <p:spPr>
          <a:xfrm rot="0">
            <a:off x="5828030" y="4536440"/>
            <a:ext cx="262890" cy="38862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104"/>
          <p:cNvCxnSpPr>
            <a:stCxn id="21" idx="3"/>
            <a:endCxn id="24" idx="1"/>
          </p:cNvCxnSpPr>
          <p:nvPr/>
        </p:nvCxnSpPr>
        <p:spPr>
          <a:xfrm rot="0" flipV="1">
            <a:off x="5808980" y="5022850"/>
            <a:ext cx="306070" cy="12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106"/>
          <p:cNvCxnSpPr>
            <a:stCxn id="22" idx="3"/>
            <a:endCxn id="25" idx="1"/>
          </p:cNvCxnSpPr>
          <p:nvPr/>
        </p:nvCxnSpPr>
        <p:spPr>
          <a:xfrm rot="0" flipV="1">
            <a:off x="5808345" y="5501005"/>
            <a:ext cx="306070" cy="12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107"/>
          <p:cNvCxnSpPr>
            <a:endCxn id="26" idx="1"/>
          </p:cNvCxnSpPr>
          <p:nvPr/>
        </p:nvCxnSpPr>
        <p:spPr>
          <a:xfrm rot="0" flipV="1">
            <a:off x="7020560" y="5022215"/>
            <a:ext cx="214630" cy="25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108"/>
          <p:cNvCxnSpPr>
            <a:stCxn id="25" idx="3"/>
          </p:cNvCxnSpPr>
          <p:nvPr/>
        </p:nvCxnSpPr>
        <p:spPr>
          <a:xfrm rot="0" flipV="1">
            <a:off x="6984365" y="5105400"/>
            <a:ext cx="217805" cy="39624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디지털 전자서명 생성 (Local)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PX4 펌웨어 이미지 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펌웨어 bin파일의 지정한 범위에 대한 15000 byte 크기 메세지 생성 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Private key, Public key 객체 생성 후 키 값 저장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26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262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32" descr="C:/Users/hyeonwoo/AppData/Roaming/PolarisOffice/ETemp/3344_18454384/fImage14483297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3310" y="1898650"/>
            <a:ext cx="3511550" cy="1193165"/>
          </a:xfrm>
          <a:prstGeom prst="rect"/>
          <a:noFill/>
        </p:spPr>
      </p:pic>
      <p:pic>
        <p:nvPicPr>
          <p:cNvPr id="7" name="그림 33" descr="C:/Users/hyeonwoo/AppData/Roaming/PolarisOffice/ETemp/3344_18454384/fImage1135298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2440" y="2275840"/>
            <a:ext cx="1730375" cy="442595"/>
          </a:xfrm>
          <a:prstGeom prst="rect"/>
          <a:noFill/>
        </p:spPr>
      </p:pic>
      <p:sp>
        <p:nvSpPr>
          <p:cNvPr id="8" name="도형 34"/>
          <p:cNvSpPr>
            <a:spLocks/>
          </p:cNvSpPr>
          <p:nvPr/>
        </p:nvSpPr>
        <p:spPr>
          <a:xfrm rot="0">
            <a:off x="4737100" y="2416175"/>
            <a:ext cx="514350" cy="20955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35" descr="C:/Users/hyeonwoo/AppData/Roaming/PolarisOffice/ETemp/3344_18454384/fImage949030057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3684270"/>
            <a:ext cx="7159625" cy="1890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디지털 전자서명 생성 (Local)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ECDSA 전자 서명 생성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 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4" name="Picture " descr="C:/Users/hyeonwoo/AppData/Roaming/PolarisOffice/ETemp/3344_18454384/fImage136671270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955" y="7355840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5" name="Picture " descr="C:/Users/hyeonwoo/AppData/Roaming/PolarisOffice/ETemp/3344_18454384/fImage13667127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7284085"/>
            <a:ext cx="2992755" cy="19100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6" name="그림 36" descr="C:/Users/hyeonwoo/AppData/Roaming/PolarisOffice/ETemp/3344_18454384/fImage2597301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3430" y="1583055"/>
            <a:ext cx="4953635" cy="534035"/>
          </a:xfrm>
          <a:prstGeom prst="rect"/>
          <a:noFill/>
        </p:spPr>
      </p:pic>
      <p:pic>
        <p:nvPicPr>
          <p:cNvPr id="7" name="그림 40" descr="C:/Users/hyeonwoo/AppData/Roaming/PolarisOffice/ETemp/3344_18454384/fImage52697319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255" y="2323465"/>
            <a:ext cx="6621145" cy="3241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84150" y="841375"/>
            <a:ext cx="8837930" cy="5692140"/>
          </a:xfrm>
          <a:prstGeom prst="rect"/>
        </p:spPr>
        <p:txBody>
          <a:bodyPr wrap="square" lIns="36195" tIns="36195" rIns="36195" bIns="36195" numCol="1" vert="horz" anchor="t">
            <a:normAutofit fontScale="100000" lnSpcReduction="0"/>
          </a:bodyPr>
          <a:lstStyle/>
          <a:p>
            <a:pPr marL="288290" indent="-288290" latinLnBrk="0">
              <a:buFont typeface="Wingdings"/>
              <a:buChar char="•"/>
            </a:pPr>
            <a:r>
              <a:rPr lang="ko-KR" altLang="ko-KR" sz="1800" b="1">
                <a:latin typeface="맑은 고딕" charset="0"/>
                <a:ea typeface="맑은 고딕" charset="0"/>
                <a:cs typeface="Verdana" charset="0"/>
              </a:rPr>
              <a:t>디지털 전자서명 검증 (Bootloader)</a:t>
            </a:r>
            <a:endParaRPr lang="ko-KR" altLang="en-US" sz="1800" b="1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Public key, 전자 서명 도입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 </a:t>
            </a: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 typeface="Wingdings"/>
              <a:buChar char="§"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612140" indent="-179705" latinLnBrk="0" lvl="1">
              <a:buFontTx/>
              <a:buNone/>
            </a:pPr>
            <a:r>
              <a:rPr lang="ko-KR" altLang="ko-KR" sz="1600">
                <a:solidFill>
                  <a:srgbClr val="FC4700"/>
                </a:solidFill>
                <a:latin typeface="Arial" charset="0"/>
                <a:ea typeface="Arial" charset="0"/>
                <a:cs typeface="Verdana" charset="0"/>
              </a:rPr>
              <a:t>■</a:t>
            </a:r>
            <a:r>
              <a:rPr lang="ko-KR" altLang="ko-KR" sz="1600">
                <a:latin typeface="맑은 고딕" charset="0"/>
                <a:ea typeface="맑은 고딕" charset="0"/>
                <a:cs typeface="Verdana" charset="0"/>
              </a:rPr>
              <a:t> PX4 펌웨어 이미지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rtl="0" algn="l" defTabSz="914400" eaLnBrk="1" latinLnBrk="0" hangingPunct="1" lvl="3">
              <a:lnSpc>
                <a:spcPct val="100000"/>
              </a:lnSpc>
              <a:spcBef>
                <a:spcPts val="310"/>
              </a:spcBef>
              <a:spcAft>
                <a:spcPts val="310"/>
              </a:spcAft>
              <a:buFont typeface="Wingdings"/>
              <a:buChar char="§"/>
            </a:pPr>
            <a:r>
              <a:rPr lang="ko-KR" altLang="ko-KR" sz="1200">
                <a:latin typeface="맑은 고딕" charset="0"/>
                <a:ea typeface="맑은 고딕" charset="0"/>
                <a:cs typeface="Verdana" charset="0"/>
              </a:rPr>
              <a:t>보드의 PX4 펌웨어가 할당된 address 범위에 대한 15000 byte 크기 메세지 생성 </a:t>
            </a:r>
            <a:endParaRPr lang="ko-KR" altLang="en-US" sz="16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Verdana" charset="0"/>
            </a:endParaRPr>
          </a:p>
          <a:p>
            <a:pPr marL="1151890" indent="-179705" latinLnBrk="0" lvl="3">
              <a:buFontTx/>
              <a:buNone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  <a:p>
            <a:pPr marL="1403985" indent="-179705" latinLnBrk="0" lvl="4">
              <a:buClr>
                <a:srgbClr val="1D528D"/>
              </a:buClr>
              <a:buSzPct val="90000"/>
              <a:buFont typeface="Arial"/>
              <a:buChar char="•"/>
            </a:pPr>
            <a:endParaRPr lang="ko-KR" altLang="en-US" sz="1050">
              <a:latin typeface="맑은 고딕" charset="0"/>
              <a:ea typeface="맑은 고딕" charset="0"/>
              <a:cs typeface="Verdana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05" y="92710"/>
            <a:ext cx="9142730" cy="561340"/>
          </a:xfrm>
          <a:prstGeom prst="rect"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2800" b="1">
                <a:latin typeface="Verdana" charset="0"/>
                <a:ea typeface="HY헤드라인M" charset="0"/>
              </a:rPr>
              <a:t>연구 내용</a:t>
            </a:r>
            <a:endParaRPr lang="ko-KR" altLang="en-US" sz="2800" b="1">
              <a:latin typeface="Verdana" charset="0"/>
              <a:ea typeface="HY헤드라인M" charset="0"/>
            </a:endParaRPr>
          </a:p>
        </p:txBody>
      </p:sp>
      <p:pic>
        <p:nvPicPr>
          <p:cNvPr id="6" name="그림 38" descr="C:/Users/hyeonwoo/AppData/Roaming/PolarisOffice/ETemp/3344_18454384/fImage6418303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3440" y="1582420"/>
            <a:ext cx="2187575" cy="1905635"/>
          </a:xfrm>
          <a:prstGeom prst="rect"/>
          <a:noFill/>
        </p:spPr>
      </p:pic>
      <p:pic>
        <p:nvPicPr>
          <p:cNvPr id="7" name="그림 39" descr="C:/Users/hyeonwoo/AppData/Roaming/PolarisOffice/ETemp/3344_18454384/fImage8514304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7380" y="2065020"/>
            <a:ext cx="5850255" cy="751205"/>
          </a:xfrm>
          <a:prstGeom prst="rect"/>
          <a:noFill/>
        </p:spPr>
      </p:pic>
      <p:pic>
        <p:nvPicPr>
          <p:cNvPr id="8" name="그림 42" descr="C:/Users/hyeonwoo/AppData/Roaming/PolarisOffice/ETemp/3344_18454384/fImage137432321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2335" y="4225925"/>
            <a:ext cx="3873500" cy="2214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SL 글꼴테마">
      <a:majorFont>
        <a:latin typeface="Verdana"/>
        <a:ea typeface="맑은 고딕"/>
        <a:cs typeface=""/>
      </a:majorFont>
      <a:minorFont>
        <a:latin typeface="Verdana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550" b="0" dirty="0" smtClean="0">
            <a:solidFill>
              <a:srgbClr val="9E0000"/>
            </a:solidFill>
            <a:latin typeface="Arial Black" panose="020B0A04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151</Paragraphs>
  <Words>740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category>MESL</cp:category>
  <dc:creator>ykbs0903@khu.ac.kr</dc:creator>
  <cp:lastModifiedBy>우빈 박</cp:lastModifiedBy>
  <dc:title>[MESL 템플릿] 세미나</dc:title>
  <cp:version>9.103.97.45139</cp:version>
  <dcterms:modified xsi:type="dcterms:W3CDTF">2021-09-10T06:16:09Z</dcterms:modified>
</cp:coreProperties>
</file>